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8">
          <p15:clr>
            <a:srgbClr val="747775"/>
          </p15:clr>
        </p15:guide>
        <p15:guide id="2" orient="horz" pos="18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8" orient="horz"/>
        <p:guide pos="18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f5885057ba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f5885057ba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5885057ba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f5885057ba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5885057ba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5885057ba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5885057ba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5885057ba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f5885057b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f5885057b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f5885057ba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f5885057ba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f5885057ba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f5885057ba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f5885057ba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f5885057b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f5885057ba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f5885057ba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5885057ba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f5885057ba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f5885057ba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f5885057ba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BASES DE DATOS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Modulo 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 </a:t>
            </a:r>
            <a:r>
              <a:rPr lang="es"/>
              <a:t>bases de datos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1297500" y="1567550"/>
            <a:ext cx="6874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Imagina que estás trabajando en una biblioteca  que necesita una nueva base de datos para gestionar su inventario de libros, así como los préstamos realizados por los estudiantes y el personal de la biblioteca.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/>
          <p:nvPr/>
        </p:nvSpPr>
        <p:spPr>
          <a:xfrm>
            <a:off x="4252900" y="345500"/>
            <a:ext cx="805375" cy="751225"/>
          </a:xfrm>
          <a:prstGeom prst="flowChartMagneticDisk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BD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4" name="Google Shape;204;p23"/>
          <p:cNvCxnSpPr>
            <a:stCxn id="203" idx="3"/>
            <a:endCxn id="205" idx="0"/>
          </p:cNvCxnSpPr>
          <p:nvPr/>
        </p:nvCxnSpPr>
        <p:spPr>
          <a:xfrm>
            <a:off x="4655588" y="1096725"/>
            <a:ext cx="0" cy="98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3"/>
          <p:cNvCxnSpPr/>
          <p:nvPr/>
        </p:nvCxnSpPr>
        <p:spPr>
          <a:xfrm rot="10800000">
            <a:off x="1425100" y="1651575"/>
            <a:ext cx="66591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23"/>
          <p:cNvCxnSpPr/>
          <p:nvPr/>
        </p:nvCxnSpPr>
        <p:spPr>
          <a:xfrm>
            <a:off x="1431500" y="1651700"/>
            <a:ext cx="0" cy="42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23"/>
          <p:cNvCxnSpPr/>
          <p:nvPr/>
        </p:nvCxnSpPr>
        <p:spPr>
          <a:xfrm>
            <a:off x="8091238" y="1675425"/>
            <a:ext cx="0" cy="54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" name="Google Shape;209;p23"/>
          <p:cNvSpPr/>
          <p:nvPr/>
        </p:nvSpPr>
        <p:spPr>
          <a:xfrm>
            <a:off x="710738" y="2084775"/>
            <a:ext cx="1441525" cy="45345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Libros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p23"/>
          <p:cNvSpPr/>
          <p:nvPr/>
        </p:nvSpPr>
        <p:spPr>
          <a:xfrm>
            <a:off x="3934825" y="2084775"/>
            <a:ext cx="1441525" cy="45345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Empleados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3"/>
          <p:cNvSpPr/>
          <p:nvPr/>
        </p:nvSpPr>
        <p:spPr>
          <a:xfrm>
            <a:off x="7370475" y="2084775"/>
            <a:ext cx="1441525" cy="45345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Usuarios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3"/>
          <p:cNvSpPr/>
          <p:nvPr/>
        </p:nvSpPr>
        <p:spPr>
          <a:xfrm>
            <a:off x="1015550" y="2753075"/>
            <a:ext cx="8460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Código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3"/>
          <p:cNvSpPr/>
          <p:nvPr/>
        </p:nvSpPr>
        <p:spPr>
          <a:xfrm>
            <a:off x="1015550" y="3083683"/>
            <a:ext cx="7377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Título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3"/>
          <p:cNvSpPr/>
          <p:nvPr/>
        </p:nvSpPr>
        <p:spPr>
          <a:xfrm>
            <a:off x="1015550" y="3414292"/>
            <a:ext cx="7377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Autor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3"/>
          <p:cNvSpPr/>
          <p:nvPr/>
        </p:nvSpPr>
        <p:spPr>
          <a:xfrm>
            <a:off x="1015550" y="3744900"/>
            <a:ext cx="12132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# de copias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5" name="Google Shape;215;p23"/>
          <p:cNvCxnSpPr/>
          <p:nvPr/>
        </p:nvCxnSpPr>
        <p:spPr>
          <a:xfrm>
            <a:off x="856225" y="2551825"/>
            <a:ext cx="0" cy="130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3"/>
          <p:cNvCxnSpPr>
            <a:endCxn id="214" idx="1"/>
          </p:cNvCxnSpPr>
          <p:nvPr/>
        </p:nvCxnSpPr>
        <p:spPr>
          <a:xfrm flipH="1" rot="10800000">
            <a:off x="857450" y="3866700"/>
            <a:ext cx="1581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23"/>
          <p:cNvCxnSpPr>
            <a:endCxn id="211" idx="1"/>
          </p:cNvCxnSpPr>
          <p:nvPr/>
        </p:nvCxnSpPr>
        <p:spPr>
          <a:xfrm flipH="1" rot="10800000">
            <a:off x="858650" y="2874875"/>
            <a:ext cx="1569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23"/>
          <p:cNvCxnSpPr>
            <a:endCxn id="212" idx="1"/>
          </p:cNvCxnSpPr>
          <p:nvPr/>
        </p:nvCxnSpPr>
        <p:spPr>
          <a:xfrm>
            <a:off x="861350" y="3205483"/>
            <a:ext cx="15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23"/>
          <p:cNvCxnSpPr>
            <a:endCxn id="213" idx="1"/>
          </p:cNvCxnSpPr>
          <p:nvPr/>
        </p:nvCxnSpPr>
        <p:spPr>
          <a:xfrm>
            <a:off x="853250" y="3536092"/>
            <a:ext cx="16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23"/>
          <p:cNvSpPr/>
          <p:nvPr/>
        </p:nvSpPr>
        <p:spPr>
          <a:xfrm>
            <a:off x="4351238" y="2753063"/>
            <a:ext cx="12825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Identificación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3"/>
          <p:cNvSpPr/>
          <p:nvPr/>
        </p:nvSpPr>
        <p:spPr>
          <a:xfrm>
            <a:off x="4351238" y="3083425"/>
            <a:ext cx="10896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Nombre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23"/>
          <p:cNvSpPr/>
          <p:nvPr/>
        </p:nvSpPr>
        <p:spPr>
          <a:xfrm>
            <a:off x="4351238" y="3413788"/>
            <a:ext cx="10896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Edad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23"/>
          <p:cNvSpPr/>
          <p:nvPr/>
        </p:nvSpPr>
        <p:spPr>
          <a:xfrm>
            <a:off x="4351238" y="3744150"/>
            <a:ext cx="10896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Cargo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4" name="Google Shape;224;p23"/>
          <p:cNvCxnSpPr/>
          <p:nvPr/>
        </p:nvCxnSpPr>
        <p:spPr>
          <a:xfrm>
            <a:off x="4186600" y="2520325"/>
            <a:ext cx="0" cy="131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3"/>
          <p:cNvCxnSpPr/>
          <p:nvPr/>
        </p:nvCxnSpPr>
        <p:spPr>
          <a:xfrm flipH="1" rot="10800000">
            <a:off x="4187825" y="3835200"/>
            <a:ext cx="1581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23"/>
          <p:cNvCxnSpPr/>
          <p:nvPr/>
        </p:nvCxnSpPr>
        <p:spPr>
          <a:xfrm flipH="1" rot="10800000">
            <a:off x="4189025" y="2843375"/>
            <a:ext cx="1569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3"/>
          <p:cNvCxnSpPr/>
          <p:nvPr/>
        </p:nvCxnSpPr>
        <p:spPr>
          <a:xfrm>
            <a:off x="4191825" y="3173975"/>
            <a:ext cx="15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3"/>
          <p:cNvCxnSpPr/>
          <p:nvPr/>
        </p:nvCxnSpPr>
        <p:spPr>
          <a:xfrm>
            <a:off x="4183775" y="3504600"/>
            <a:ext cx="16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23"/>
          <p:cNvSpPr/>
          <p:nvPr/>
        </p:nvSpPr>
        <p:spPr>
          <a:xfrm>
            <a:off x="7306538" y="2753063"/>
            <a:ext cx="12825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Identificación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23"/>
          <p:cNvSpPr/>
          <p:nvPr/>
        </p:nvSpPr>
        <p:spPr>
          <a:xfrm>
            <a:off x="7499438" y="3083425"/>
            <a:ext cx="10896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Nombre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3"/>
          <p:cNvSpPr/>
          <p:nvPr/>
        </p:nvSpPr>
        <p:spPr>
          <a:xfrm>
            <a:off x="7499438" y="3413788"/>
            <a:ext cx="10896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Edad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6902349" y="3744150"/>
            <a:ext cx="16869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Libros prestados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3" name="Google Shape;233;p23"/>
          <p:cNvCxnSpPr/>
          <p:nvPr/>
        </p:nvCxnSpPr>
        <p:spPr>
          <a:xfrm>
            <a:off x="8746450" y="2551825"/>
            <a:ext cx="0" cy="131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3"/>
          <p:cNvCxnSpPr/>
          <p:nvPr/>
        </p:nvCxnSpPr>
        <p:spPr>
          <a:xfrm flipH="1" rot="10800000">
            <a:off x="8588200" y="3868200"/>
            <a:ext cx="1581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23"/>
          <p:cNvCxnSpPr/>
          <p:nvPr/>
        </p:nvCxnSpPr>
        <p:spPr>
          <a:xfrm flipH="1" rot="10800000">
            <a:off x="8589400" y="2876375"/>
            <a:ext cx="1569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23"/>
          <p:cNvCxnSpPr/>
          <p:nvPr/>
        </p:nvCxnSpPr>
        <p:spPr>
          <a:xfrm>
            <a:off x="8592200" y="3206975"/>
            <a:ext cx="15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23"/>
          <p:cNvCxnSpPr/>
          <p:nvPr/>
        </p:nvCxnSpPr>
        <p:spPr>
          <a:xfrm>
            <a:off x="8584150" y="3537600"/>
            <a:ext cx="16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23"/>
          <p:cNvSpPr/>
          <p:nvPr/>
        </p:nvSpPr>
        <p:spPr>
          <a:xfrm>
            <a:off x="1500175" y="4075500"/>
            <a:ext cx="16869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Copias Prestadas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9" name="Google Shape;239;p23"/>
          <p:cNvCxnSpPr>
            <a:endCxn id="238" idx="1"/>
          </p:cNvCxnSpPr>
          <p:nvPr/>
        </p:nvCxnSpPr>
        <p:spPr>
          <a:xfrm flipH="1" rot="-5400000">
            <a:off x="1341025" y="4038150"/>
            <a:ext cx="201000" cy="117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23"/>
          <p:cNvSpPr/>
          <p:nvPr/>
        </p:nvSpPr>
        <p:spPr>
          <a:xfrm>
            <a:off x="1500175" y="4406100"/>
            <a:ext cx="1806600" cy="243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Copias En Biblioteca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1" name="Google Shape;241;p23"/>
          <p:cNvCxnSpPr/>
          <p:nvPr/>
        </p:nvCxnSpPr>
        <p:spPr>
          <a:xfrm flipH="1" rot="-5400000">
            <a:off x="1286175" y="4288675"/>
            <a:ext cx="306600" cy="114900"/>
          </a:xfrm>
          <a:prstGeom prst="bentConnector3">
            <a:avLst>
              <a:gd fmla="val 9941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Ejercicio en clase</a:t>
            </a:r>
            <a:endParaRPr/>
          </a:p>
        </p:txBody>
      </p:sp>
      <p:sp>
        <p:nvSpPr>
          <p:cNvPr id="247" name="Google Shape;247;p24"/>
          <p:cNvSpPr txBox="1"/>
          <p:nvPr>
            <p:ph idx="1" type="body"/>
          </p:nvPr>
        </p:nvSpPr>
        <p:spPr>
          <a:xfrm>
            <a:off x="1297500" y="1567550"/>
            <a:ext cx="7392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200"/>
              <a:t>Realizar 3 diagramas de </a:t>
            </a:r>
            <a:r>
              <a:rPr lang="es" sz="2200"/>
              <a:t>base</a:t>
            </a:r>
            <a:r>
              <a:rPr lang="es" sz="2200"/>
              <a:t>  de datos  que tenga 3 niveles sin  colocar  el nivel DB 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Front End vs back end</a:t>
            </a:r>
            <a:endParaRPr/>
          </a:p>
        </p:txBody>
      </p:sp>
      <p:sp>
        <p:nvSpPr>
          <p:cNvPr id="141" name="Google Shape;141;p14"/>
          <p:cNvSpPr txBox="1"/>
          <p:nvPr>
            <p:ph idx="2" type="body"/>
          </p:nvPr>
        </p:nvSpPr>
        <p:spPr>
          <a:xfrm>
            <a:off x="884188" y="1520200"/>
            <a:ext cx="7658400" cy="13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El front end y el back end trabajan en conjunto para brindar una experiencia completa al usuario. Mientras que el front end se enfoca en la presentación y la interacción, el back end se encarga de todo lo relacionado con la lógica de negocio y el manejo de datos. Ambos componentes son igualmente importantes y dependen el uno del otro para ofrecer una experiencia fluida y satisfactoria al usuario final.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3996" y="3125125"/>
            <a:ext cx="4576978" cy="1830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Front End</a:t>
            </a:r>
            <a:endParaRPr sz="3400"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465075" y="1513400"/>
            <a:ext cx="3517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Front End: Se refiere a la parte de un sistema digital (</a:t>
            </a:r>
            <a:r>
              <a:rPr lang="es"/>
              <a:t>Página</a:t>
            </a:r>
            <a:r>
              <a:rPr lang="es"/>
              <a:t> web, aplicación, </a:t>
            </a:r>
            <a:r>
              <a:rPr lang="es"/>
              <a:t>videojuego ,etc</a:t>
            </a:r>
            <a:r>
              <a:rPr lang="es"/>
              <a:t>) que pueden ser trabajados con </a:t>
            </a:r>
            <a:r>
              <a:rPr lang="es"/>
              <a:t>código</a:t>
            </a:r>
            <a:r>
              <a:rPr lang="es"/>
              <a:t> de </a:t>
            </a:r>
            <a:r>
              <a:rPr lang="es"/>
              <a:t>programación</a:t>
            </a:r>
            <a:r>
              <a:rPr lang="es"/>
              <a:t>, y que interactúa directamente con los usuarios. Es todo lo que un usuario ve  </a:t>
            </a:r>
            <a:r>
              <a:rPr lang="es"/>
              <a:t>a través</a:t>
            </a:r>
            <a:r>
              <a:rPr lang="es"/>
              <a:t>  de una pantalla, Esto incluye el diseño, la disposición, la interactividad, los colores, las tipografías y todos los elementos visuales y de experiencia de usuario.</a:t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325" y="1460250"/>
            <a:ext cx="4023900" cy="2926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Back </a:t>
            </a:r>
            <a:r>
              <a:rPr lang="es" sz="3200"/>
              <a:t>End</a:t>
            </a:r>
            <a:endParaRPr sz="3400"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465075" y="1513400"/>
            <a:ext cx="3517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Back End</a:t>
            </a:r>
            <a:r>
              <a:rPr lang="es"/>
              <a:t>: </a:t>
            </a:r>
            <a:r>
              <a:rPr lang="es"/>
              <a:t>se refiere a la parte de un Sistema digital (Página web, aplicación, videojuego, etc), interna o de la cual no corresponde a alguna interfaz visible por el usuario final  y que es esencial para el funcionamiento de la aplicación. Es la parte del sistema que está detrás de escena y que maneja la lógica de la aplicación, la gestión de datos y la interacción con el servidor.</a:t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5275" y="1460250"/>
            <a:ext cx="4856326" cy="2581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Equivalente de front  end y back end </a:t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698" y="1307850"/>
            <a:ext cx="3214987" cy="3002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37449"/>
            <a:ext cx="2273096" cy="3002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4451" y="1437448"/>
            <a:ext cx="1977424" cy="179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74450" y="3392825"/>
            <a:ext cx="1977425" cy="1638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r>
              <a:rPr lang="es"/>
              <a:t> A Bases de datos</a:t>
            </a:r>
            <a:endParaRPr/>
          </a:p>
        </p:txBody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/>
              <a:t>Una base de datos es un sistema organizado y estructurado para almacenar, gestionar y recuperar </a:t>
            </a:r>
            <a:r>
              <a:rPr b="1" lang="es" sz="2300"/>
              <a:t>datos </a:t>
            </a:r>
            <a:r>
              <a:rPr lang="es" sz="2000"/>
              <a:t>de manera eficiente.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7400" y="1509575"/>
            <a:ext cx="3771875" cy="2828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Que </a:t>
            </a:r>
            <a:r>
              <a:rPr lang="es"/>
              <a:t>sistema</a:t>
            </a:r>
            <a:r>
              <a:rPr lang="es"/>
              <a:t> digital </a:t>
            </a:r>
            <a:r>
              <a:rPr lang="es"/>
              <a:t>utiliza</a:t>
            </a:r>
            <a:r>
              <a:rPr lang="es"/>
              <a:t> Bases de datos</a:t>
            </a:r>
            <a:endParaRPr/>
          </a:p>
        </p:txBody>
      </p: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478600" y="1763800"/>
            <a:ext cx="3403200" cy="14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Todos los sistemas digitales que utilicen: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s" sz="1400"/>
              <a:t>Alto manejo de datos 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 sz="1400"/>
              <a:t>Información delicada/privada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 sz="1400"/>
              <a:t>Almacenamiento  de datos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 sz="1400"/>
              <a:t>Edición de información  masiva </a:t>
            </a:r>
            <a:endParaRPr sz="1400"/>
          </a:p>
        </p:txBody>
      </p:sp>
      <p:pic>
        <p:nvPicPr>
          <p:cNvPr id="179" name="Google Shape;17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425" y="1825700"/>
            <a:ext cx="4138498" cy="23271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r>
              <a:rPr lang="es"/>
              <a:t> a </a:t>
            </a:r>
            <a:r>
              <a:rPr lang="es"/>
              <a:t>SQL </a:t>
            </a:r>
            <a:endParaRPr/>
          </a:p>
        </p:txBody>
      </p:sp>
      <p:sp>
        <p:nvSpPr>
          <p:cNvPr id="185" name="Google Shape;185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SQL = S</a:t>
            </a:r>
            <a:r>
              <a:rPr lang="es"/>
              <a:t>tructured Query Language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SQL= </a:t>
            </a:r>
            <a:r>
              <a:rPr lang="es"/>
              <a:t>Lenguaje de consulta estructurado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 un lenguaje de programación utilizado para comunicarse, </a:t>
            </a:r>
            <a:r>
              <a:rPr lang="es"/>
              <a:t>modificación</a:t>
            </a:r>
            <a:r>
              <a:rPr lang="es"/>
              <a:t> e </a:t>
            </a:r>
            <a:r>
              <a:rPr lang="es"/>
              <a:t>interacción</a:t>
            </a:r>
            <a:r>
              <a:rPr lang="es"/>
              <a:t> con los programas de bases de datos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SQL es el principal sistema para manejo de bases de datos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Fue </a:t>
            </a:r>
            <a:r>
              <a:rPr lang="es"/>
              <a:t>creado</a:t>
            </a:r>
            <a:r>
              <a:rPr lang="es"/>
              <a:t> en 1979</a:t>
            </a:r>
            <a:endParaRPr/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750" y="1407500"/>
            <a:ext cx="4138500" cy="307124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Símbolo</a:t>
            </a:r>
            <a:r>
              <a:rPr lang="es"/>
              <a:t> universal de bases de datos</a:t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863" y="1433600"/>
            <a:ext cx="6842175" cy="313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